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61" r:id="rId6"/>
    <p:sldId id="262" r:id="rId7"/>
    <p:sldId id="263" r:id="rId8"/>
    <p:sldId id="264" r:id="rId9"/>
    <p:sldId id="265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9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viewProps" Target="viewProps.xml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tableStyles" Target="tableStyles.xml"/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2" Type="http://schemas.openxmlformats.org/officeDocument/2006/relationships/printerSettings" Target="printerSettings/printerSettings1.bin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3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Embo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012" y="1904999"/>
            <a:ext cx="6938963" cy="1582271"/>
          </a:xfrm>
        </p:spPr>
        <p:txBody>
          <a:bodyPr anchor="b" anchorCtr="0"/>
          <a:lstStyle>
            <a:lvl1pPr>
              <a:lnSpc>
                <a:spcPct val="95000"/>
              </a:lnSpc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6013" y="3487271"/>
            <a:ext cx="6938961" cy="1143000"/>
          </a:xfrm>
        </p:spPr>
        <p:txBody>
          <a:bodyPr/>
          <a:lstStyle>
            <a:lvl1pPr marL="0" indent="0" algn="ctr">
              <a:spcBef>
                <a:spcPts val="300"/>
              </a:spcBef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07741" y="5715000"/>
            <a:ext cx="2133600" cy="275478"/>
          </a:xfr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628EAFA9-7502-42D3-9B79-C38E938C236F}" type="datetimeFigureOut">
              <a:rPr lang="en-US" smtClean="0"/>
              <a:t>4/7/12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2659" y="5715000"/>
            <a:ext cx="2895600" cy="275478"/>
          </a:xfr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5715000"/>
            <a:ext cx="457200" cy="275478"/>
          </a:xfr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coverAccentBotto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686766"/>
            <a:ext cx="7315200" cy="400705"/>
          </a:xfrm>
          <a:prstGeom prst="rect">
            <a:avLst/>
          </a:prstGeom>
        </p:spPr>
      </p:pic>
      <p:pic>
        <p:nvPicPr>
          <p:cNvPr id="10" name="Picture 9" descr="coverAccentT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619136"/>
            <a:ext cx="7315200" cy="391386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scrollwork-To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754083" y="673398"/>
            <a:ext cx="742950" cy="361950"/>
          </a:xfrm>
          <a:prstGeom prst="rect">
            <a:avLst/>
          </a:prstGeom>
          <a:noFill/>
        </p:spPr>
      </p:pic>
      <p:pic>
        <p:nvPicPr>
          <p:cNvPr id="15" name="Picture 3" descr="scrollwork-Bott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754083" y="5636584"/>
            <a:ext cx="742950" cy="361950"/>
          </a:xfrm>
          <a:prstGeom prst="rect">
            <a:avLst/>
          </a:prstGeom>
          <a:noFill/>
        </p:spPr>
      </p:pic>
      <p:pic>
        <p:nvPicPr>
          <p:cNvPr id="4099" name="Picture 3" descr="scrollwork-Bott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4169" y="5636584"/>
            <a:ext cx="742950" cy="361950"/>
          </a:xfrm>
          <a:prstGeom prst="rect">
            <a:avLst/>
          </a:prstGeom>
          <a:noFill/>
        </p:spPr>
      </p:pic>
      <p:pic>
        <p:nvPicPr>
          <p:cNvPr id="4098" name="Picture 2" descr="scrollwork-To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4169" y="673398"/>
            <a:ext cx="742950" cy="3619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3429000" cy="137160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81121" y="914400"/>
            <a:ext cx="3108960" cy="4815841"/>
          </a:xfrm>
          <a:solidFill>
            <a:schemeClr val="bg2"/>
          </a:solidFill>
          <a:ln w="127000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2667001"/>
            <a:ext cx="3429000" cy="2895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500"/>
              </a:spcBef>
              <a:buNone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buSzPct val="10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AFA9-7502-42D3-9B79-C38E938C236F}" type="datetimeFigureOut">
              <a:rPr lang="en-US" smtClean="0"/>
              <a:t>4/7/12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captionAccen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2326341"/>
            <a:ext cx="3429000" cy="24030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scrollwork-To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752600" y="565897"/>
            <a:ext cx="742950" cy="361950"/>
          </a:xfrm>
          <a:prstGeom prst="rect">
            <a:avLst/>
          </a:prstGeom>
          <a:noFill/>
        </p:spPr>
      </p:pic>
      <p:pic>
        <p:nvPicPr>
          <p:cNvPr id="15" name="Picture 3" descr="scrollwork-Bott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752600" y="4128247"/>
            <a:ext cx="742950" cy="361950"/>
          </a:xfrm>
          <a:prstGeom prst="rect">
            <a:avLst/>
          </a:prstGeom>
          <a:noFill/>
        </p:spPr>
      </p:pic>
      <p:pic>
        <p:nvPicPr>
          <p:cNvPr id="4099" name="Picture 3" descr="scrollwork-Bott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8450" y="4128247"/>
            <a:ext cx="742950" cy="361950"/>
          </a:xfrm>
          <a:prstGeom prst="rect">
            <a:avLst/>
          </a:prstGeom>
          <a:noFill/>
        </p:spPr>
      </p:pic>
      <p:pic>
        <p:nvPicPr>
          <p:cNvPr id="4098" name="Picture 2" descr="scrollwork-To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8450" y="565897"/>
            <a:ext cx="742950" cy="3619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4406153"/>
            <a:ext cx="6583680" cy="78441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780826"/>
            <a:ext cx="4572000" cy="3467548"/>
          </a:xfrm>
          <a:solidFill>
            <a:schemeClr val="bg2"/>
          </a:solidFill>
          <a:ln w="127000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5446059"/>
            <a:ext cx="7543800" cy="609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buSzPct val="10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AFA9-7502-42D3-9B79-C38E938C236F}" type="datetimeFigureOut">
              <a:rPr lang="en-US" smtClean="0"/>
              <a:t>4/7/12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pic>
        <p:nvPicPr>
          <p:cNvPr id="6146" name="Picture 2" descr="captionLongAccen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0650" y="5204012"/>
            <a:ext cx="6362700" cy="2476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scrollwork-Botto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993402" y="4128247"/>
            <a:ext cx="742950" cy="361950"/>
          </a:xfrm>
          <a:prstGeom prst="rect">
            <a:avLst/>
          </a:prstGeom>
          <a:noFill/>
        </p:spPr>
      </p:pic>
      <p:pic>
        <p:nvPicPr>
          <p:cNvPr id="4099" name="Picture 3" descr="scrollwork-Botto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07649" y="4128247"/>
            <a:ext cx="742950" cy="361950"/>
          </a:xfrm>
          <a:prstGeom prst="rect">
            <a:avLst/>
          </a:prstGeom>
          <a:noFill/>
        </p:spPr>
      </p:pic>
      <p:pic>
        <p:nvPicPr>
          <p:cNvPr id="12" name="Picture 2" descr="scrollwork-To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993402" y="565897"/>
            <a:ext cx="742950" cy="361950"/>
          </a:xfrm>
          <a:prstGeom prst="rect">
            <a:avLst/>
          </a:prstGeom>
          <a:noFill/>
        </p:spPr>
      </p:pic>
      <p:pic>
        <p:nvPicPr>
          <p:cNvPr id="4098" name="Picture 2" descr="scrollwork-To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07649" y="565897"/>
            <a:ext cx="742950" cy="3619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4406153"/>
            <a:ext cx="6583680" cy="78441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780826"/>
            <a:ext cx="2743200" cy="3467548"/>
          </a:xfrm>
          <a:solidFill>
            <a:schemeClr val="bg2"/>
          </a:solidFill>
          <a:ln w="127000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5446059"/>
            <a:ext cx="7543800" cy="609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buSzPct val="100000"/>
              <a:buFont typeface="Wingdings" pitchFamily="2" charset="2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AFA9-7502-42D3-9B79-C38E938C236F}" type="datetimeFigureOut">
              <a:rPr lang="en-US" smtClean="0"/>
              <a:t>4/7/12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pic>
        <p:nvPicPr>
          <p:cNvPr id="6146" name="Picture 2" descr="captionLongAccen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0650" y="5204012"/>
            <a:ext cx="6362700" cy="247650"/>
          </a:xfrm>
          <a:prstGeom prst="rect">
            <a:avLst/>
          </a:prstGeom>
          <a:noFill/>
        </p:spPr>
      </p:pic>
      <p:sp>
        <p:nvSpPr>
          <p:cNvPr id="14" name="Picture Placeholder 2"/>
          <p:cNvSpPr>
            <a:spLocks noGrp="1"/>
          </p:cNvSpPr>
          <p:nvPr>
            <p:ph type="pic" idx="13"/>
          </p:nvPr>
        </p:nvSpPr>
        <p:spPr>
          <a:xfrm>
            <a:off x="4912659" y="780826"/>
            <a:ext cx="2743200" cy="3467548"/>
          </a:xfrm>
          <a:solidFill>
            <a:schemeClr val="bg2"/>
          </a:solidFill>
          <a:ln w="127000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ageAccent-Fu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3" y="1689847"/>
            <a:ext cx="7953375" cy="304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084294"/>
            <a:ext cx="7543800" cy="3639670"/>
          </a:xfrm>
        </p:spPr>
        <p:txBody>
          <a:bodyPr vert="eaVert"/>
          <a:lstStyle>
            <a:lvl5pPr>
              <a:defRPr/>
            </a:lvl5pPr>
            <a:lvl6pPr marL="2286000">
              <a:defRPr/>
            </a:lvl6pPr>
            <a:lvl7pPr marL="2286000">
              <a:defRPr/>
            </a:lvl7pPr>
            <a:lvl8pPr marL="2286000">
              <a:defRPr/>
            </a:lvl8pPr>
            <a:lvl9pPr marL="2286000"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  <a:p>
            <a:pPr lvl="4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AFA9-7502-42D3-9B79-C38E938C236F}" type="datetimeFigureOut">
              <a:rPr lang="en-US" smtClean="0"/>
              <a:t>4/7/12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922048"/>
            <a:ext cx="1676400" cy="4814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922048"/>
            <a:ext cx="5638800" cy="481488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AFA9-7502-42D3-9B79-C38E938C236F}" type="datetimeFigureOut">
              <a:rPr lang="en-US" smtClean="0"/>
              <a:t>4/7/12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pic>
        <p:nvPicPr>
          <p:cNvPr id="5122" name="Picture 2" descr="verticalAccen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6225" y="860612"/>
            <a:ext cx="247364" cy="493776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AFA9-7502-42D3-9B79-C38E938C236F}" type="datetimeFigureOut">
              <a:rPr lang="en-US" smtClean="0"/>
              <a:t>4/7/12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pageAccent-Fu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3" y="1689847"/>
            <a:ext cx="7953375" cy="3048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Embo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519" y="4038600"/>
            <a:ext cx="6938963" cy="1174376"/>
          </a:xfrm>
        </p:spPr>
        <p:txBody>
          <a:bodyPr anchor="b" anchorCtr="0">
            <a:noAutofit/>
          </a:bodyPr>
          <a:lstStyle>
            <a:lvl1pPr>
              <a:lnSpc>
                <a:spcPct val="95000"/>
              </a:lnSpc>
              <a:defRPr sz="5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2520" y="5212977"/>
            <a:ext cx="6938961" cy="77544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07741" y="6214969"/>
            <a:ext cx="2133600" cy="275478"/>
          </a:xfr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628EAFA9-7502-42D3-9B79-C38E938C236F}" type="datetimeFigureOut">
              <a:rPr lang="en-US" smtClean="0"/>
              <a:t>4/7/12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2659" y="6214969"/>
            <a:ext cx="2895600" cy="275478"/>
          </a:xfr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6214969"/>
            <a:ext cx="457200" cy="275478"/>
          </a:xfr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coverAccentBotto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915801"/>
            <a:ext cx="7315200" cy="400705"/>
          </a:xfrm>
          <a:prstGeom prst="rect">
            <a:avLst/>
          </a:prstGeom>
        </p:spPr>
      </p:pic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1188720" y="1004455"/>
            <a:ext cx="6766560" cy="2729345"/>
          </a:xfrm>
          <a:solidFill>
            <a:schemeClr val="bg2"/>
          </a:solidFill>
          <a:ln w="127000">
            <a:solidFill>
              <a:schemeClr val="tx1"/>
            </a:solidFill>
            <a:miter lim="800000"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012" y="1904998"/>
            <a:ext cx="6938964" cy="1582271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012" y="3487271"/>
            <a:ext cx="6938960" cy="11430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SzPct val="100000"/>
              <a:buFont typeface="Wingdings" pitchFamily="2" charset="2"/>
              <a:buNone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AFA9-7502-42D3-9B79-C38E938C236F}" type="datetimeFigureOut">
              <a:rPr lang="en-US" smtClean="0"/>
              <a:t>4/7/12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SectionAccentTo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618488"/>
            <a:ext cx="7315200" cy="356382"/>
          </a:xfrm>
          <a:prstGeom prst="rect">
            <a:avLst/>
          </a:prstGeom>
          <a:noFill/>
        </p:spPr>
      </p:pic>
      <p:pic>
        <p:nvPicPr>
          <p:cNvPr id="1027" name="Picture 3" descr="SectionAccentBott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4690872"/>
            <a:ext cx="7315200" cy="35638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ageAccent-Fu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3" y="1689847"/>
            <a:ext cx="7953375" cy="304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84293"/>
            <a:ext cx="3429000" cy="3639312"/>
          </a:xfrm>
        </p:spPr>
        <p:txBody>
          <a:bodyPr>
            <a:normAutofit/>
          </a:bodyPr>
          <a:lstStyle>
            <a:lvl1pPr marL="282575" indent="-282575">
              <a:defRPr sz="2000"/>
            </a:lvl1pPr>
            <a:lvl2pPr marL="573088" indent="-282575">
              <a:defRPr sz="1800"/>
            </a:lvl2pPr>
            <a:lvl3pPr marL="855663" indent="-282575">
              <a:defRPr sz="18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6106" y="2084293"/>
            <a:ext cx="3429000" cy="3639312"/>
          </a:xfrm>
        </p:spPr>
        <p:txBody>
          <a:bodyPr>
            <a:normAutofit/>
          </a:bodyPr>
          <a:lstStyle>
            <a:lvl1pPr marL="282575" indent="-282575">
              <a:defRPr sz="2000"/>
            </a:lvl1pPr>
            <a:lvl2pPr marL="573088" indent="-282575">
              <a:defRPr sz="1800"/>
            </a:lvl2pPr>
            <a:lvl3pPr marL="855663" indent="-282575">
              <a:defRPr sz="18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5013" indent="-282575">
              <a:defRPr sz="1800"/>
            </a:lvl7pPr>
            <a:lvl8pPr marL="2287588" indent="-282575">
              <a:defRPr sz="1800"/>
            </a:lvl8pPr>
            <a:lvl9pPr marL="2568575" indent="-2809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AFA9-7502-42D3-9B79-C38E938C236F}" type="datetimeFigureOut">
              <a:rPr lang="en-US" smtClean="0"/>
              <a:t>4/7/12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ageAccent-Fu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3" y="1689847"/>
            <a:ext cx="7953375" cy="304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1100" y="1839913"/>
            <a:ext cx="2743200" cy="903287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971800"/>
            <a:ext cx="3429000" cy="2751804"/>
          </a:xfrm>
        </p:spPr>
        <p:txBody>
          <a:bodyPr>
            <a:normAutofit/>
          </a:bodyPr>
          <a:lstStyle>
            <a:lvl1pPr marL="282575" indent="-282575">
              <a:defRPr sz="1800"/>
            </a:lvl1pPr>
            <a:lvl2pPr marL="573088" indent="-282575">
              <a:defRPr sz="1800"/>
            </a:lvl2pPr>
            <a:lvl3pPr marL="855663" indent="-282575">
              <a:defRPr sz="1800"/>
            </a:lvl3pPr>
            <a:lvl4pPr marL="1146175" indent="-282575">
              <a:defRPr sz="1800"/>
            </a:lvl4pPr>
            <a:lvl5pPr marL="1430338" indent="-284163">
              <a:defRPr sz="1800"/>
            </a:lvl5pPr>
            <a:lvl6pPr marL="1712913" indent="-282575">
              <a:defRPr sz="1600"/>
            </a:lvl6pPr>
            <a:lvl7pPr marL="2003425" indent="-282575">
              <a:defRPr sz="1600"/>
            </a:lvl7pPr>
            <a:lvl8pPr marL="2286000" indent="-282575">
              <a:defRPr sz="1600"/>
            </a:lvl8pPr>
            <a:lvl9pPr marL="2568575" indent="-282575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69006" y="1839913"/>
            <a:ext cx="2743200" cy="903287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6106" y="2971800"/>
            <a:ext cx="3429000" cy="2751804"/>
          </a:xfrm>
        </p:spPr>
        <p:txBody>
          <a:bodyPr>
            <a:normAutofit/>
          </a:bodyPr>
          <a:lstStyle>
            <a:lvl1pPr marL="282575" indent="-282575">
              <a:defRPr sz="1800"/>
            </a:lvl1pPr>
            <a:lvl2pPr marL="573088" indent="-282575">
              <a:defRPr sz="1800"/>
            </a:lvl2pPr>
            <a:lvl3pPr marL="855663" indent="-282575">
              <a:defRPr sz="18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600"/>
            </a:lvl6pPr>
            <a:lvl7pPr marL="2003425" indent="-282575">
              <a:defRPr sz="1600"/>
            </a:lvl7pPr>
            <a:lvl8pPr marL="2286000" indent="-282575">
              <a:defRPr sz="1600"/>
            </a:lvl8pPr>
            <a:lvl9pPr marL="2568575" indent="-282575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AFA9-7502-42D3-9B79-C38E938C236F}" type="datetimeFigureOut">
              <a:rPr lang="en-US" smtClean="0"/>
              <a:t>4/7/12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comparisonRu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7775" y="2686050"/>
            <a:ext cx="2609850" cy="133350"/>
          </a:xfrm>
          <a:prstGeom prst="rect">
            <a:avLst/>
          </a:prstGeom>
          <a:noFill/>
        </p:spPr>
      </p:pic>
      <p:pic>
        <p:nvPicPr>
          <p:cNvPr id="12" name="Picture 2" descr="comparisonRu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5681" y="2686050"/>
            <a:ext cx="2609850" cy="1333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ageAccent-Fu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3" y="1689847"/>
            <a:ext cx="7953375" cy="304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AFA9-7502-42D3-9B79-C38E938C236F}" type="datetimeFigureOut">
              <a:rPr lang="en-US" smtClean="0"/>
              <a:t>4/7/12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AFA9-7502-42D3-9B79-C38E938C236F}" type="datetimeFigureOut">
              <a:rPr lang="en-US" smtClean="0"/>
              <a:t>4/7/12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3429000" cy="137160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6106" y="914400"/>
            <a:ext cx="3429000" cy="4815841"/>
          </a:xfrm>
        </p:spPr>
        <p:txBody>
          <a:bodyPr>
            <a:normAutofit/>
          </a:bodyPr>
          <a:lstStyle>
            <a:lvl1pPr marL="341313" indent="-341313">
              <a:defRPr sz="2200"/>
            </a:lvl1pPr>
            <a:lvl2pPr marL="631825" indent="-284163">
              <a:defRPr sz="2000"/>
            </a:lvl2pPr>
            <a:lvl3pPr marL="914400" indent="-284163">
              <a:defRPr sz="1800"/>
            </a:lvl3pPr>
            <a:lvl4pPr marL="1196975" indent="-284163">
              <a:defRPr sz="1800"/>
            </a:lvl4pPr>
            <a:lvl5pPr marL="1487488" indent="-284163">
              <a:defRPr sz="1800"/>
            </a:lvl5pPr>
            <a:lvl6pPr marL="1770063" indent="-284163">
              <a:defRPr sz="1800"/>
            </a:lvl6pPr>
            <a:lvl7pPr marL="2060575" indent="-284163">
              <a:defRPr sz="1800"/>
            </a:lvl7pPr>
            <a:lvl8pPr marL="2344738" indent="-284163">
              <a:defRPr sz="1800"/>
            </a:lvl8pPr>
            <a:lvl9pPr marL="2627313" indent="-284163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2667001"/>
            <a:ext cx="3429000" cy="2895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AFA9-7502-42D3-9B79-C38E938C236F}" type="datetimeFigureOut">
              <a:rPr lang="en-US" smtClean="0"/>
              <a:t>4/7/12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pic>
        <p:nvPicPr>
          <p:cNvPr id="3074" name="Picture 2" descr="captionAccen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326341"/>
            <a:ext cx="3429000" cy="24030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image" Target="../media/image5.png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Edging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381000"/>
            <a:ext cx="7543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84294"/>
            <a:ext cx="6949440" cy="3639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118412"/>
            <a:ext cx="2133600" cy="275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28EAFA9-7502-42D3-9B79-C38E938C236F}" type="datetimeFigureOut">
              <a:rPr lang="en-US" smtClean="0"/>
              <a:t>4/7/12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18412"/>
            <a:ext cx="2895600" cy="275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6118412"/>
            <a:ext cx="457200" cy="275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SzPct val="100000"/>
        <a:buFont typeface="Wingdings" pitchFamily="2" charset="2"/>
        <a:buChar char="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500"/>
        </a:spcBef>
        <a:buClr>
          <a:schemeClr val="tx1">
            <a:lumMod val="60000"/>
            <a:lumOff val="40000"/>
          </a:schemeClr>
        </a:buClr>
        <a:buSzPct val="100000"/>
        <a:buFont typeface="Wingdings" pitchFamily="2" charset="2"/>
        <a:buChar char="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500"/>
        </a:spcBef>
        <a:buSzPct val="100000"/>
        <a:buFont typeface="Wingdings" pitchFamily="2" charset="2"/>
        <a:buChar char="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500"/>
        </a:spcBef>
        <a:buClr>
          <a:schemeClr val="tx1">
            <a:lumMod val="60000"/>
            <a:lumOff val="40000"/>
          </a:schemeClr>
        </a:buClr>
        <a:buSzPct val="100000"/>
        <a:buFont typeface="Wingdings" pitchFamily="2" charset="2"/>
        <a:buChar char="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500"/>
        </a:spcBef>
        <a:buSzPct val="100000"/>
        <a:buFont typeface="Wingdings" pitchFamily="2" charset="2"/>
        <a:buChar char="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500"/>
        </a:spcBef>
        <a:buClr>
          <a:schemeClr val="tx1">
            <a:lumMod val="60000"/>
            <a:lumOff val="40000"/>
          </a:schemeClr>
        </a:buClr>
        <a:buSzPct val="100000"/>
        <a:buFont typeface="Wingdings" pitchFamily="2" charset="2"/>
        <a:buChar char="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500"/>
        </a:spcBef>
        <a:buSzPct val="100000"/>
        <a:buFont typeface="Wingdings" pitchFamily="2" charset="2"/>
        <a:buChar char="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500"/>
        </a:spcBef>
        <a:buClr>
          <a:schemeClr val="tx1">
            <a:lumMod val="60000"/>
            <a:lumOff val="40000"/>
          </a:schemeClr>
        </a:buClr>
        <a:buSzPct val="100000"/>
        <a:buFont typeface="Wingdings" pitchFamily="2" charset="2"/>
        <a:buChar char="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500"/>
        </a:spcBef>
        <a:buSzPct val="100000"/>
        <a:buFont typeface="Wingdings" pitchFamily="2" charset="2"/>
        <a:buChar char="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Science Writing for Broad Audiences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Techniques to increase public awareness of and interest in science through ASU’s monthly newsletter, the SESE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450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34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ASU’s SESE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Monthly newsletter distributed to </a:t>
            </a:r>
            <a:r>
              <a:rPr lang="en-US" dirty="0"/>
              <a:t>faculty, undergraduates, graduate students, alumni, staff, potential donors, and people in the community interested in </a:t>
            </a:r>
            <a:r>
              <a:rPr lang="en-US" dirty="0" smtClean="0"/>
              <a:t>science</a:t>
            </a:r>
          </a:p>
          <a:p>
            <a:r>
              <a:rPr lang="en-US" dirty="0" smtClean="0"/>
              <a:t>Aims to educate, entertain, and inform</a:t>
            </a:r>
          </a:p>
          <a:p>
            <a:r>
              <a:rPr lang="en-US" dirty="0" smtClean="0"/>
              <a:t>Articles focus on research conducted at ASU’s SESE or information relevant to SESE activities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225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41" y="1625977"/>
            <a:ext cx="2612354" cy="3380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768" y="1625977"/>
            <a:ext cx="2612354" cy="33806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282" y="1625977"/>
            <a:ext cx="2612354" cy="338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95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Interviewing Scientists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Importance of background research and preparation prior to interview</a:t>
            </a:r>
          </a:p>
          <a:p>
            <a:r>
              <a:rPr lang="en-US" dirty="0" smtClean="0"/>
              <a:t>Asking the right questions: who, what, when, where, why, how?</a:t>
            </a:r>
          </a:p>
          <a:p>
            <a:r>
              <a:rPr lang="en-US" dirty="0" smtClean="0"/>
              <a:t>Formulating open-ended and thought-provoking questions to elicit helpful answers</a:t>
            </a:r>
          </a:p>
          <a:p>
            <a:r>
              <a:rPr lang="en-US" dirty="0" smtClean="0"/>
              <a:t>Formulating a list of questions, but also adding questions for clarification and unexpected new information during interview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693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Importance of structure for clarity</a:t>
            </a:r>
          </a:p>
          <a:p>
            <a:r>
              <a:rPr lang="en-US" dirty="0" smtClean="0"/>
              <a:t>Potential for misleading audience through poor organization</a:t>
            </a:r>
          </a:p>
          <a:p>
            <a:r>
              <a:rPr lang="en-US" dirty="0" smtClean="0"/>
              <a:t>Structuring stories about research by the scientific method</a:t>
            </a:r>
          </a:p>
          <a:p>
            <a:r>
              <a:rPr lang="en-US" dirty="0" smtClean="0"/>
              <a:t>Organizing profiles around central themes or overarching concepts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457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 and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Inclusion of sensory details to reach lay audiences unfamiliar with implications of the science discussed</a:t>
            </a:r>
          </a:p>
          <a:p>
            <a:r>
              <a:rPr lang="en-US" dirty="0" smtClean="0"/>
              <a:t>Importance of selecting certain aspects to include and others to omit to accurately and succinctly represent whole study or 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487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Terms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Defining jargon comprehensively for general audience, but succinctly enough for specialized audience</a:t>
            </a:r>
          </a:p>
          <a:p>
            <a:r>
              <a:rPr lang="en-US" dirty="0" smtClean="0"/>
              <a:t>Explaining concepts addressed to maximize understanding of story’s implications</a:t>
            </a:r>
          </a:p>
          <a:p>
            <a:r>
              <a:rPr lang="en-US" dirty="0" smtClean="0"/>
              <a:t>Ensuring explanations and definitions are woven into story seamlessly, rather than appearing like a science lesson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641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Avoiding Misinterpretation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Predicting potential ways for audience to misinterpret information and structuring story to avoid confusion</a:t>
            </a:r>
          </a:p>
          <a:p>
            <a:r>
              <a:rPr lang="en-US" dirty="0" smtClean="0"/>
              <a:t>Answering or addressing any questions the story or study brings to mind</a:t>
            </a:r>
          </a:p>
          <a:p>
            <a:r>
              <a:rPr lang="en-US" dirty="0" smtClean="0"/>
              <a:t>Imagining questions an audience member might have answer reading the 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92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Emphasis on Significance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Structuring stories to focus on why the research or science or person is important: why should both a general audience member or a specialized scientist care?</a:t>
            </a:r>
          </a:p>
          <a:p>
            <a:r>
              <a:rPr lang="en-US" dirty="0" smtClean="0"/>
              <a:t>Connecting stories to real life and showing the relevance of studies to audience members’ lives</a:t>
            </a:r>
          </a:p>
          <a:p>
            <a:r>
              <a:rPr lang="en-US" dirty="0" smtClean="0"/>
              <a:t>Emphasizing the story’s most important implications and ending on this note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817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Formal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orm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0000"/>
                <a:satMod val="200000"/>
              </a:schemeClr>
              <a:schemeClr val="phClr">
                <a:shade val="90000"/>
                <a:satMod val="150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atMod val="135000"/>
              </a:schemeClr>
              <a:schemeClr val="phClr">
                <a:shade val="80000"/>
                <a:satMod val="150000"/>
              </a:schemeClr>
            </a:duotone>
          </a:blip>
          <a:tile tx="0" ty="0" sx="65000" sy="65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>
              <a:shade val="90000"/>
              <a:alpha val="90000"/>
            </a:schemeClr>
          </a:solidFill>
          <a:prstDash val="solid"/>
          <a:miter/>
        </a:ln>
        <a:ln w="38100" cap="flat" cmpd="sng" algn="ctr">
          <a:solidFill>
            <a:schemeClr val="phClr">
              <a:shade val="85000"/>
              <a:alpha val="90000"/>
              <a:satMod val="125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88900" dist="38100" dir="5400000" sx="101000" sy="101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6000000"/>
            </a:lightRig>
          </a:scene3d>
          <a:sp3d prstMaterial="metal">
            <a:bevelT w="25400" h="12700" prst="artDeco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3">
            <a:duotone>
              <a:schemeClr val="phClr">
                <a:tint val="50000"/>
                <a:satMod val="250000"/>
              </a:schemeClr>
              <a:schemeClr val="phClr">
                <a:shade val="80000"/>
                <a:satMod val="175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tint val="10000"/>
                <a:satMod val="260000"/>
                <a:lumMod val="115000"/>
              </a:schemeClr>
              <a:schemeClr val="phClr">
                <a:shade val="75000"/>
                <a:satMod val="175000"/>
                <a:lumMod val="105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Formal.thmx</Template>
  <TotalTime>33</TotalTime>
  <Words>341</Words>
  <Application>Microsoft Macintosh PowerPoint</Application>
  <PresentationFormat>On-screen Show (4:3)</PresentationFormat>
  <Paragraphs>32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Formal</vt:lpstr>
      <vt:lpstr>Science Writing for Broad Audiences</vt:lpstr>
      <vt:lpstr>ASU’s SESE Source</vt:lpstr>
      <vt:lpstr>PowerPoint Presentation</vt:lpstr>
      <vt:lpstr>Interviewing Scientists</vt:lpstr>
      <vt:lpstr>Story Organization</vt:lpstr>
      <vt:lpstr>Details and Selection</vt:lpstr>
      <vt:lpstr>Defining Terms</vt:lpstr>
      <vt:lpstr>Avoiding Misinterpretation</vt:lpstr>
      <vt:lpstr>Emphasis on Significance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Writing for Broad Audiences</dc:title>
  <dc:creator>Victoria</dc:creator>
  <cp:lastModifiedBy>Victoria</cp:lastModifiedBy>
  <cp:revision>3</cp:revision>
  <dcterms:created xsi:type="dcterms:W3CDTF">2012-04-08T03:06:40Z</dcterms:created>
  <dcterms:modified xsi:type="dcterms:W3CDTF">2012-04-08T03:40:05Z</dcterms:modified>
</cp:coreProperties>
</file>